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</p:sldIdLst>
  <p:sldSz cy="5143500" cx="9144000"/>
  <p:notesSz cx="6858000" cy="9144000"/>
  <p:embeddedFontLst>
    <p:embeddedFont>
      <p:font typeface="Roboto"/>
      <p:regular r:id="rId37"/>
      <p:bold r:id="rId38"/>
      <p:italic r:id="rId39"/>
      <p:boldItalic r:id="rId40"/>
    </p:embeddedFont>
    <p:embeddedFont>
      <p:font typeface="Average"/>
      <p:regular r:id="rId41"/>
    </p:embeddedFont>
    <p:embeddedFont>
      <p:font typeface="Oswald"/>
      <p:regular r:id="rId42"/>
      <p:bold r:id="rId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boldItalic.fntdata"/><Relationship Id="rId20" Type="http://schemas.openxmlformats.org/officeDocument/2006/relationships/slide" Target="slides/slide16.xml"/><Relationship Id="rId42" Type="http://schemas.openxmlformats.org/officeDocument/2006/relationships/font" Target="fonts/Oswald-regular.fntdata"/><Relationship Id="rId41" Type="http://schemas.openxmlformats.org/officeDocument/2006/relationships/font" Target="fonts/Average-regular.fntdata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43" Type="http://schemas.openxmlformats.org/officeDocument/2006/relationships/font" Target="fonts/Oswald-bold.fntdata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slide" Target="slides/slide31.xml"/><Relationship Id="rId12" Type="http://schemas.openxmlformats.org/officeDocument/2006/relationships/slide" Target="slides/slide8.xml"/><Relationship Id="rId34" Type="http://schemas.openxmlformats.org/officeDocument/2006/relationships/slide" Target="slides/slide30.xml"/><Relationship Id="rId15" Type="http://schemas.openxmlformats.org/officeDocument/2006/relationships/slide" Target="slides/slide11.xml"/><Relationship Id="rId37" Type="http://schemas.openxmlformats.org/officeDocument/2006/relationships/font" Target="fonts/Roboto-regular.fntdata"/><Relationship Id="rId14" Type="http://schemas.openxmlformats.org/officeDocument/2006/relationships/slide" Target="slides/slide10.xml"/><Relationship Id="rId36" Type="http://schemas.openxmlformats.org/officeDocument/2006/relationships/slide" Target="slides/slide32.xml"/><Relationship Id="rId17" Type="http://schemas.openxmlformats.org/officeDocument/2006/relationships/slide" Target="slides/slide13.xml"/><Relationship Id="rId39" Type="http://schemas.openxmlformats.org/officeDocument/2006/relationships/font" Target="fonts/Roboto-italic.fntdata"/><Relationship Id="rId16" Type="http://schemas.openxmlformats.org/officeDocument/2006/relationships/slide" Target="slides/slide12.xml"/><Relationship Id="rId38" Type="http://schemas.openxmlformats.org/officeDocument/2006/relationships/font" Target="fonts/Roboto-bold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4a7d33dd25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4a7d33dd25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need to realise that this means that a transaction can be ‘cancelled’ after it’s made.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means, if you want to be really sure that the money is transferred, it’s not enough to see a block, you should wait for a few blocks after to make sure it won’t be cancelled.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consensus is to wait 6 blocks.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49c2c4c702_0_60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49c2c4c702_0_60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Note: a transaction is created by a single party - you don’t need any confirmation from any other side.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It’s worth noting that this also means that if you transfer btc to the wrong address (or even an invalid address) then there’s no way of retrieving the lost coins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49c2c4c702_0_60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49c2c4c702_0_60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49c2c4c702_0_60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49c2c4c702_0_60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Bitmain hangars in China.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They are the largest bitcoin miner in the world.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They create specialized GPU’s intended for mining.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49c2c4c702_0_60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49c2c4c702_0_60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49c2c4c702_0_60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49c2c4c702_0_60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49c2c4c702_0_60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49c2c4c702_0_60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Find a nonce, so that the hash produced has X number of zeros as a prefix.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Difficulty is automatically adjusted, so that it averages out to 1 block every 10 minutes.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Sometimes the ‘nonce’ field isn’t big enough to find a matching hash,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then you can change other parameters of the block: transaction fees, wallet addresses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4a7d33dd2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4a7d33dd2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49c2c4c702_0_60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49c2c4c702_0_60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49c2c4c702_0_60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49c2c4c702_0_60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 time goes by, less coins are rewarded for hard work, so transaction fees will have to rise.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Currently it is pretty expensive, so it’s not worth transferring small amounts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49c2c4c702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49c2c4c702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49c2c4c702_0_60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49c2c4c702_0_60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49c2c4c702_0_60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49c2c4c702_0_60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bitcoin uses the ECDSA private/public key standard. Then the public key is hashed again to create a 160 byte wallet.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wallet is base58 (so it’s easy to read in computer fonts)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There are 2^160 possible wallets in the world  (~</a:t>
            </a:r>
            <a:r>
              <a:rPr lang="en" sz="1250">
                <a:solidFill>
                  <a:srgbClr val="222222"/>
                </a:solidFill>
                <a:highlight>
                  <a:srgbClr val="FFFFFF"/>
                </a:highlight>
              </a:rPr>
              <a:t>1,461,501,600,000,000,000,</a:t>
            </a:r>
            <a:r>
              <a:rPr lang="en" sz="1250">
                <a:solidFill>
                  <a:srgbClr val="222222"/>
                </a:solidFill>
                <a:highlight>
                  <a:srgbClr val="FFFFFF"/>
                </a:highlight>
              </a:rPr>
              <a:t>000,000,000,000,000,000,000,000,000,000</a:t>
            </a:r>
            <a:r>
              <a:rPr lang="en" sz="1250">
                <a:solidFill>
                  <a:srgbClr val="222222"/>
                </a:solidFill>
                <a:highlight>
                  <a:srgbClr val="FFFFFF"/>
                </a:highlight>
              </a:rPr>
              <a:t>)</a:t>
            </a:r>
            <a:endParaRPr sz="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chances of finding a wallet with money in it are much less than winning the lottery.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4a7d33dd25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4a7d33dd25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4a7d33dd25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4a7d33dd25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4a7d33dd25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4a7d33dd25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 even mentioning Satoshi Nakomoto - which apparently owns 1M BTC, and hasn’t moved them since 2009.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4a7d33dd25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4a7d33dd25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Because more bitcoin can’t be created, that means there can only be less and less active in the future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4a7d33dd25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4a7d33dd25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 think this is definitely not talked enough about!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4a7d33dd25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4a7d33dd25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4a7d33dd25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4a7d33dd25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4a7d33dd25_0_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4a7d33dd25_0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 - Does bitcoin live up to it’s promise 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 really: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Still a few sources that do the mining (so only they can pass transactions)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Still the number of bad sources can outnumber the honest nodes one day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49c2c4c702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49c2c4c702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idea of a digital currency existed for quite a while before bitcoin.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Cypherpunks - online community for ‘hackers’, ‘libertarians’, etc…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Nick Szabo wrote an article for bit gold.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Satoshi mined the first 1M bitcoins until the first transaction to Hal Finney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4a7d33dd25_0_1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4a7d33dd25_0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4a7d33dd25_0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4a7d33dd25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4a7d33dd25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4a7d33dd25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49c2c4c702_0_56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49c2c4c702_0_56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will go into these subjects in depth soon...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49c2c4c702_0_46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49c2c4c702_0_46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9c2c4c702_0_47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9c2c4c702_0_47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must understand these two concepts to understand Bitcoin.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Hash functions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There’s no pattern (if there was, it would be hacked)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No way of reversing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Digital Signatures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Private key is chosen by user (or just randomly)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Public key is derived from the private key (but one-way)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49c2c4c702_0_56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49c2c4c702_0_56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blockchain is the public list of transactions that all nodes can see and validate.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Every single transaction ever made is on the blockchain forever.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“Genesis Block” is just the name given to the first block in the chain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49c2c4c702_0_59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49c2c4c702_0_59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Block rate is adjusted once every two weeks, so it will average out to once every 10 min.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49c2c4c702_0_59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49c2c4c702_0_59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There’s no “main server” synchronising the nodes.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Google Shape;11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">
  <p:cSld name="AUTOLAYOUT">
    <p:bg>
      <p:bgPr>
        <a:solidFill>
          <a:srgbClr val="FFFFFF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7" name="Google Shape;57;p13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58" name="Google Shape;58;p13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13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9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5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5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5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5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5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5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5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13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23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9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9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9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9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9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9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9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9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1" name="Google Shape;61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 1">
  <p:cSld name="AUTOLAYOUT_1">
    <p:bg>
      <p:bgPr>
        <a:solidFill>
          <a:srgbClr val="FFFFFF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14"/>
          <p:cNvSpPr/>
          <p:nvPr/>
        </p:nvSpPr>
        <p:spPr>
          <a:xfrm>
            <a:off x="181125" y="181125"/>
            <a:ext cx="8795400" cy="4781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14"/>
          <p:cNvSpPr txBox="1"/>
          <p:nvPr>
            <p:ph type="title"/>
          </p:nvPr>
        </p:nvSpPr>
        <p:spPr>
          <a:xfrm>
            <a:off x="811650" y="799739"/>
            <a:ext cx="6458400" cy="1479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45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41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41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41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41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41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41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41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4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6" name="Google Shape;66;p14"/>
          <p:cNvSpPr txBox="1"/>
          <p:nvPr>
            <p:ph idx="1" type="body"/>
          </p:nvPr>
        </p:nvSpPr>
        <p:spPr>
          <a:xfrm>
            <a:off x="811650" y="2432039"/>
            <a:ext cx="6458400" cy="2037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  <a:defRPr sz="17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7" name="Google Shape;67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lat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rt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rt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rt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rt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rt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rt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rt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rt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.jpg"/><Relationship Id="rId4" Type="http://schemas.openxmlformats.org/officeDocument/2006/relationships/image" Target="../media/image13.jpg"/><Relationship Id="rId5" Type="http://schemas.openxmlformats.org/officeDocument/2006/relationships/image" Target="../media/image1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blockchain.info" TargetMode="External"/><Relationship Id="rId4" Type="http://schemas.openxmlformats.org/officeDocument/2006/relationships/image" Target="../media/image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www.reddit.com/comments/1rurll" TargetMode="External"/><Relationship Id="rId4" Type="http://schemas.openxmlformats.org/officeDocument/2006/relationships/image" Target="../media/image1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.png"/><Relationship Id="rId4" Type="http://schemas.openxmlformats.org/officeDocument/2006/relationships/image" Target="../media/image12.png"/><Relationship Id="rId5" Type="http://schemas.openxmlformats.org/officeDocument/2006/relationships/image" Target="../media/image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.png"/><Relationship Id="rId4" Type="http://schemas.openxmlformats.org/officeDocument/2006/relationships/image" Target="../media/image19.png"/><Relationship Id="rId5" Type="http://schemas.openxmlformats.org/officeDocument/2006/relationships/image" Target="../media/image7.png"/><Relationship Id="rId6" Type="http://schemas.openxmlformats.org/officeDocument/2006/relationships/image" Target="../media/image23.png"/><Relationship Id="rId7" Type="http://schemas.openxmlformats.org/officeDocument/2006/relationships/image" Target="../media/image6.png"/><Relationship Id="rId8" Type="http://schemas.openxmlformats.org/officeDocument/2006/relationships/image" Target="../media/image2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1.png"/><Relationship Id="rId4" Type="http://schemas.openxmlformats.org/officeDocument/2006/relationships/image" Target="../media/image15.png"/><Relationship Id="rId5" Type="http://schemas.openxmlformats.org/officeDocument/2006/relationships/image" Target="../media/image14.png"/><Relationship Id="rId6" Type="http://schemas.openxmlformats.org/officeDocument/2006/relationships/image" Target="../media/image25.png"/><Relationship Id="rId7" Type="http://schemas.openxmlformats.org/officeDocument/2006/relationships/image" Target="../media/image1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hyperlink" Target="https://www.bitsofgold.co.il/" TargetMode="External"/><Relationship Id="rId4" Type="http://schemas.openxmlformats.org/officeDocument/2006/relationships/hyperlink" Target="https://bit2c.co.il/" TargetMode="External"/><Relationship Id="rId5" Type="http://schemas.openxmlformats.org/officeDocument/2006/relationships/image" Target="../media/image1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hyperlink" Target="https://www.netflix.com/il-en/title/80154500?tctx=0%2C0%2C86526dd08abcbb5ac93c12ad3e114b20edbd619b%3A765744f05012e3f0e1f95c3094a7781cb0586072%2C%2C&amp;trackId=13752289" TargetMode="External"/><Relationship Id="rId4" Type="http://schemas.openxmlformats.org/officeDocument/2006/relationships/hyperlink" Target="https://www.coursera.org/learn/cryptocurrency" TargetMode="External"/><Relationship Id="rId9" Type="http://schemas.openxmlformats.org/officeDocument/2006/relationships/hyperlink" Target="https://github.com/bitcoin/bitcoin" TargetMode="External"/><Relationship Id="rId5" Type="http://schemas.openxmlformats.org/officeDocument/2006/relationships/hyperlink" Target="https://bitcoin.org/bitcoin.pdf" TargetMode="External"/><Relationship Id="rId6" Type="http://schemas.openxmlformats.org/officeDocument/2006/relationships/hyperlink" Target="https://www.coindesk.com/" TargetMode="External"/><Relationship Id="rId7" Type="http://schemas.openxmlformats.org/officeDocument/2006/relationships/hyperlink" Target="https://www.blockchain.com/explorer" TargetMode="External"/><Relationship Id="rId8" Type="http://schemas.openxmlformats.org/officeDocument/2006/relationships/hyperlink" Target="https://www.nytimes.com/2018/01/16/magazine/beyond-the-bitcoin-bubble.html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Bitcoin 101</a:t>
            </a:r>
            <a:endParaRPr b="1"/>
          </a:p>
        </p:txBody>
      </p:sp>
      <p:sp>
        <p:nvSpPr>
          <p:cNvPr id="73" name="Google Shape;73;p15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 introduction to bitcoin &amp; cryptocurrencies</a:t>
            </a:r>
            <a:br>
              <a:rPr lang="en"/>
            </a:br>
            <a:r>
              <a:rPr i="1" lang="en" sz="1700">
                <a:solidFill>
                  <a:srgbClr val="999999"/>
                </a:solidFill>
              </a:rPr>
              <a:t>by: Gilly Barr</a:t>
            </a:r>
            <a:endParaRPr i="1" sz="1700">
              <a:solidFill>
                <a:srgbClr val="999999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does bitcoin solve ‘double spending’ ?</a:t>
            </a:r>
            <a:endParaRPr/>
          </a:p>
        </p:txBody>
      </p:sp>
      <p:sp>
        <p:nvSpPr>
          <p:cNvPr id="185" name="Google Shape;185;p24"/>
          <p:cNvSpPr txBox="1"/>
          <p:nvPr>
            <p:ph idx="1" type="body"/>
          </p:nvPr>
        </p:nvSpPr>
        <p:spPr>
          <a:xfrm>
            <a:off x="311700" y="1152475"/>
            <a:ext cx="8520600" cy="129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</a:t>
            </a:r>
            <a:r>
              <a:rPr lang="en"/>
              <a:t>consensus</a:t>
            </a:r>
            <a:r>
              <a:rPr lang="en"/>
              <a:t> is to go with the </a:t>
            </a:r>
            <a:r>
              <a:rPr b="1" lang="en">
                <a:solidFill>
                  <a:srgbClr val="FFFFFF"/>
                </a:solidFill>
              </a:rPr>
              <a:t>longest chain</a:t>
            </a:r>
            <a:r>
              <a:rPr lang="en"/>
              <a:t>, so even if two different blocks are created at the end of the chain, at some point the ‘longer’ chain will will.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This also means that one of the chains will have </a:t>
            </a:r>
            <a:r>
              <a:rPr b="1" lang="en">
                <a:solidFill>
                  <a:srgbClr val="FFFFFF"/>
                </a:solidFill>
              </a:rPr>
              <a:t>‘cancelled’ blocks</a:t>
            </a:r>
            <a:r>
              <a:rPr lang="en"/>
              <a:t>.</a:t>
            </a:r>
            <a:endParaRPr/>
          </a:p>
        </p:txBody>
      </p:sp>
      <p:grpSp>
        <p:nvGrpSpPr>
          <p:cNvPr id="186" name="Google Shape;186;p24"/>
          <p:cNvGrpSpPr/>
          <p:nvPr/>
        </p:nvGrpSpPr>
        <p:grpSpPr>
          <a:xfrm>
            <a:off x="540982" y="2582923"/>
            <a:ext cx="7482604" cy="2229315"/>
            <a:chOff x="263232" y="2763698"/>
            <a:chExt cx="7482604" cy="2229315"/>
          </a:xfrm>
        </p:grpSpPr>
        <p:sp>
          <p:nvSpPr>
            <p:cNvPr id="187" name="Google Shape;187;p24"/>
            <p:cNvSpPr/>
            <p:nvPr/>
          </p:nvSpPr>
          <p:spPr>
            <a:xfrm>
              <a:off x="263232" y="2763698"/>
              <a:ext cx="1267200" cy="6606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Genesis Block</a:t>
              </a:r>
              <a:endParaRPr/>
            </a:p>
          </p:txBody>
        </p:sp>
        <p:grpSp>
          <p:nvGrpSpPr>
            <p:cNvPr id="188" name="Google Shape;188;p24"/>
            <p:cNvGrpSpPr/>
            <p:nvPr/>
          </p:nvGrpSpPr>
          <p:grpSpPr>
            <a:xfrm>
              <a:off x="1982042" y="2777200"/>
              <a:ext cx="1624503" cy="1038914"/>
              <a:chOff x="2519425" y="3416550"/>
              <a:chExt cx="1801800" cy="1152300"/>
            </a:xfrm>
          </p:grpSpPr>
          <p:sp>
            <p:nvSpPr>
              <p:cNvPr id="189" name="Google Shape;189;p24"/>
              <p:cNvSpPr/>
              <p:nvPr/>
            </p:nvSpPr>
            <p:spPr>
              <a:xfrm>
                <a:off x="2519425" y="3416550"/>
                <a:ext cx="1801800" cy="11523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{ </a:t>
                </a:r>
                <a:r>
                  <a:rPr i="1" lang="en"/>
                  <a:t>transactions…</a:t>
                </a:r>
                <a:r>
                  <a:rPr lang="en"/>
                  <a:t> }</a:t>
                </a:r>
                <a:br>
                  <a:rPr lang="en"/>
                </a:br>
                <a:br>
                  <a:rPr lang="en"/>
                </a:br>
                <a:br>
                  <a:rPr lang="en" sz="1100"/>
                </a:br>
                <a:endParaRPr sz="1100"/>
              </a:p>
            </p:txBody>
          </p:sp>
          <p:cxnSp>
            <p:nvCxnSpPr>
              <p:cNvPr id="190" name="Google Shape;190;p24"/>
              <p:cNvCxnSpPr>
                <a:stCxn id="189" idx="1"/>
              </p:cNvCxnSpPr>
              <p:nvPr/>
            </p:nvCxnSpPr>
            <p:spPr>
              <a:xfrm>
                <a:off x="2519425" y="3992700"/>
                <a:ext cx="18018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1" name="Google Shape;191;p24"/>
              <p:cNvCxnSpPr/>
              <p:nvPr/>
            </p:nvCxnSpPr>
            <p:spPr>
              <a:xfrm>
                <a:off x="2519425" y="4283225"/>
                <a:ext cx="18018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92" name="Google Shape;192;p24"/>
              <p:cNvSpPr txBox="1"/>
              <p:nvPr/>
            </p:nvSpPr>
            <p:spPr>
              <a:xfrm>
                <a:off x="2628900" y="3965150"/>
                <a:ext cx="995400" cy="180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100"/>
                  <a:t>prevBlock</a:t>
                </a:r>
                <a:endParaRPr sz="1100"/>
              </a:p>
            </p:txBody>
          </p:sp>
          <p:sp>
            <p:nvSpPr>
              <p:cNvPr id="193" name="Google Shape;193;p24"/>
              <p:cNvSpPr txBox="1"/>
              <p:nvPr/>
            </p:nvSpPr>
            <p:spPr>
              <a:xfrm>
                <a:off x="2628900" y="4236625"/>
                <a:ext cx="1323900" cy="180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100"/>
                  <a:t>prevBlockHash</a:t>
                </a:r>
                <a:endParaRPr sz="1100"/>
              </a:p>
            </p:txBody>
          </p:sp>
        </p:grpSp>
        <p:grpSp>
          <p:nvGrpSpPr>
            <p:cNvPr id="194" name="Google Shape;194;p24"/>
            <p:cNvGrpSpPr/>
            <p:nvPr/>
          </p:nvGrpSpPr>
          <p:grpSpPr>
            <a:xfrm>
              <a:off x="4043100" y="2777200"/>
              <a:ext cx="1624503" cy="1038914"/>
              <a:chOff x="2519425" y="3416550"/>
              <a:chExt cx="1801800" cy="1152300"/>
            </a:xfrm>
          </p:grpSpPr>
          <p:sp>
            <p:nvSpPr>
              <p:cNvPr id="195" name="Google Shape;195;p24"/>
              <p:cNvSpPr/>
              <p:nvPr/>
            </p:nvSpPr>
            <p:spPr>
              <a:xfrm>
                <a:off x="2519425" y="3416550"/>
                <a:ext cx="1801800" cy="11523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{ </a:t>
                </a:r>
                <a:r>
                  <a:rPr i="1" lang="en"/>
                  <a:t>transactions…</a:t>
                </a:r>
                <a:r>
                  <a:rPr lang="en"/>
                  <a:t> }</a:t>
                </a:r>
                <a:br>
                  <a:rPr lang="en"/>
                </a:br>
                <a:br>
                  <a:rPr lang="en"/>
                </a:br>
                <a:br>
                  <a:rPr lang="en" sz="1100"/>
                </a:br>
                <a:endParaRPr sz="1100"/>
              </a:p>
            </p:txBody>
          </p:sp>
          <p:cxnSp>
            <p:nvCxnSpPr>
              <p:cNvPr id="196" name="Google Shape;196;p24"/>
              <p:cNvCxnSpPr>
                <a:stCxn id="195" idx="1"/>
              </p:cNvCxnSpPr>
              <p:nvPr/>
            </p:nvCxnSpPr>
            <p:spPr>
              <a:xfrm>
                <a:off x="2519425" y="3992700"/>
                <a:ext cx="18018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7" name="Google Shape;197;p24"/>
              <p:cNvCxnSpPr/>
              <p:nvPr/>
            </p:nvCxnSpPr>
            <p:spPr>
              <a:xfrm>
                <a:off x="2519425" y="4283225"/>
                <a:ext cx="18018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98" name="Google Shape;198;p24"/>
              <p:cNvSpPr txBox="1"/>
              <p:nvPr/>
            </p:nvSpPr>
            <p:spPr>
              <a:xfrm>
                <a:off x="2628900" y="3965150"/>
                <a:ext cx="995400" cy="180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100"/>
                  <a:t>prevBlock</a:t>
                </a:r>
                <a:endParaRPr sz="1100"/>
              </a:p>
            </p:txBody>
          </p:sp>
          <p:sp>
            <p:nvSpPr>
              <p:cNvPr id="199" name="Google Shape;199;p24"/>
              <p:cNvSpPr txBox="1"/>
              <p:nvPr/>
            </p:nvSpPr>
            <p:spPr>
              <a:xfrm>
                <a:off x="2628900" y="4236625"/>
                <a:ext cx="1323900" cy="180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100"/>
                  <a:t>prevBlockHash</a:t>
                </a:r>
                <a:endParaRPr sz="1100"/>
              </a:p>
            </p:txBody>
          </p:sp>
        </p:grpSp>
        <p:grpSp>
          <p:nvGrpSpPr>
            <p:cNvPr id="200" name="Google Shape;200;p24"/>
            <p:cNvGrpSpPr/>
            <p:nvPr/>
          </p:nvGrpSpPr>
          <p:grpSpPr>
            <a:xfrm>
              <a:off x="6121333" y="2777200"/>
              <a:ext cx="1624503" cy="1038914"/>
              <a:chOff x="2519425" y="3416550"/>
              <a:chExt cx="1801800" cy="1152300"/>
            </a:xfrm>
          </p:grpSpPr>
          <p:sp>
            <p:nvSpPr>
              <p:cNvPr id="201" name="Google Shape;201;p24"/>
              <p:cNvSpPr/>
              <p:nvPr/>
            </p:nvSpPr>
            <p:spPr>
              <a:xfrm>
                <a:off x="2519425" y="3416550"/>
                <a:ext cx="1801800" cy="11523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{ </a:t>
                </a:r>
                <a:r>
                  <a:rPr i="1" lang="en"/>
                  <a:t>transactions…</a:t>
                </a:r>
                <a:r>
                  <a:rPr lang="en"/>
                  <a:t> }</a:t>
                </a:r>
                <a:br>
                  <a:rPr lang="en"/>
                </a:br>
                <a:br>
                  <a:rPr lang="en"/>
                </a:br>
                <a:br>
                  <a:rPr lang="en" sz="1100"/>
                </a:br>
                <a:endParaRPr sz="1100"/>
              </a:p>
            </p:txBody>
          </p:sp>
          <p:cxnSp>
            <p:nvCxnSpPr>
              <p:cNvPr id="202" name="Google Shape;202;p24"/>
              <p:cNvCxnSpPr>
                <a:stCxn id="201" idx="1"/>
              </p:cNvCxnSpPr>
              <p:nvPr/>
            </p:nvCxnSpPr>
            <p:spPr>
              <a:xfrm>
                <a:off x="2519425" y="3992700"/>
                <a:ext cx="18018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3" name="Google Shape;203;p24"/>
              <p:cNvCxnSpPr/>
              <p:nvPr/>
            </p:nvCxnSpPr>
            <p:spPr>
              <a:xfrm>
                <a:off x="2519425" y="4283225"/>
                <a:ext cx="18018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204" name="Google Shape;204;p24"/>
              <p:cNvSpPr txBox="1"/>
              <p:nvPr/>
            </p:nvSpPr>
            <p:spPr>
              <a:xfrm>
                <a:off x="2628900" y="3965150"/>
                <a:ext cx="995400" cy="180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100"/>
                  <a:t>prevBlock</a:t>
                </a:r>
                <a:endParaRPr sz="1100"/>
              </a:p>
            </p:txBody>
          </p:sp>
          <p:sp>
            <p:nvSpPr>
              <p:cNvPr id="205" name="Google Shape;205;p24"/>
              <p:cNvSpPr txBox="1"/>
              <p:nvPr/>
            </p:nvSpPr>
            <p:spPr>
              <a:xfrm>
                <a:off x="2628900" y="4236625"/>
                <a:ext cx="1323900" cy="180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100"/>
                  <a:t>prevBlockHash</a:t>
                </a:r>
                <a:endParaRPr sz="1100"/>
              </a:p>
            </p:txBody>
          </p:sp>
        </p:grpSp>
        <p:cxnSp>
          <p:nvCxnSpPr>
            <p:cNvPr id="206" name="Google Shape;206;p24"/>
            <p:cNvCxnSpPr/>
            <p:nvPr/>
          </p:nvCxnSpPr>
          <p:spPr>
            <a:xfrm flipH="1">
              <a:off x="3639442" y="3422114"/>
              <a:ext cx="412200" cy="8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07" name="Google Shape;207;p24"/>
            <p:cNvCxnSpPr/>
            <p:nvPr/>
          </p:nvCxnSpPr>
          <p:spPr>
            <a:xfrm flipH="1">
              <a:off x="5709133" y="3422114"/>
              <a:ext cx="412200" cy="8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08" name="Google Shape;208;p24"/>
            <p:cNvCxnSpPr>
              <a:endCxn id="187" idx="3"/>
            </p:cNvCxnSpPr>
            <p:nvPr/>
          </p:nvCxnSpPr>
          <p:spPr>
            <a:xfrm rot="10800000">
              <a:off x="1530432" y="3093998"/>
              <a:ext cx="451800" cy="3282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grpSp>
          <p:nvGrpSpPr>
            <p:cNvPr id="209" name="Google Shape;209;p24"/>
            <p:cNvGrpSpPr/>
            <p:nvPr/>
          </p:nvGrpSpPr>
          <p:grpSpPr>
            <a:xfrm>
              <a:off x="4043100" y="3954100"/>
              <a:ext cx="1624503" cy="1038914"/>
              <a:chOff x="2519425" y="3416550"/>
              <a:chExt cx="1801800" cy="1152300"/>
            </a:xfrm>
          </p:grpSpPr>
          <p:sp>
            <p:nvSpPr>
              <p:cNvPr id="210" name="Google Shape;210;p24"/>
              <p:cNvSpPr/>
              <p:nvPr/>
            </p:nvSpPr>
            <p:spPr>
              <a:xfrm>
                <a:off x="2519425" y="3416550"/>
                <a:ext cx="1801800" cy="11523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{ </a:t>
                </a:r>
                <a:r>
                  <a:rPr i="1" lang="en"/>
                  <a:t>transactions…</a:t>
                </a:r>
                <a:r>
                  <a:rPr lang="en"/>
                  <a:t> }</a:t>
                </a:r>
                <a:br>
                  <a:rPr lang="en"/>
                </a:br>
                <a:br>
                  <a:rPr lang="en"/>
                </a:br>
                <a:br>
                  <a:rPr lang="en" sz="1100"/>
                </a:br>
                <a:endParaRPr sz="1100"/>
              </a:p>
            </p:txBody>
          </p:sp>
          <p:cxnSp>
            <p:nvCxnSpPr>
              <p:cNvPr id="211" name="Google Shape;211;p24"/>
              <p:cNvCxnSpPr>
                <a:stCxn id="210" idx="1"/>
              </p:cNvCxnSpPr>
              <p:nvPr/>
            </p:nvCxnSpPr>
            <p:spPr>
              <a:xfrm>
                <a:off x="2519425" y="3992700"/>
                <a:ext cx="18018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12" name="Google Shape;212;p24"/>
              <p:cNvCxnSpPr/>
              <p:nvPr/>
            </p:nvCxnSpPr>
            <p:spPr>
              <a:xfrm>
                <a:off x="2519425" y="4283225"/>
                <a:ext cx="18018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213" name="Google Shape;213;p24"/>
              <p:cNvSpPr txBox="1"/>
              <p:nvPr/>
            </p:nvSpPr>
            <p:spPr>
              <a:xfrm>
                <a:off x="2628900" y="3965150"/>
                <a:ext cx="995400" cy="180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100"/>
                  <a:t>prevBlock</a:t>
                </a:r>
                <a:endParaRPr sz="1100"/>
              </a:p>
            </p:txBody>
          </p:sp>
          <p:sp>
            <p:nvSpPr>
              <p:cNvPr id="214" name="Google Shape;214;p24"/>
              <p:cNvSpPr txBox="1"/>
              <p:nvPr/>
            </p:nvSpPr>
            <p:spPr>
              <a:xfrm>
                <a:off x="2628900" y="4236625"/>
                <a:ext cx="1323900" cy="180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100"/>
                  <a:t>prevBlockHash</a:t>
                </a:r>
                <a:endParaRPr sz="1100"/>
              </a:p>
            </p:txBody>
          </p:sp>
        </p:grpSp>
        <p:cxnSp>
          <p:nvCxnSpPr>
            <p:cNvPr id="215" name="Google Shape;215;p24"/>
            <p:cNvCxnSpPr>
              <a:stCxn id="210" idx="1"/>
            </p:cNvCxnSpPr>
            <p:nvPr/>
          </p:nvCxnSpPr>
          <p:spPr>
            <a:xfrm rot="10800000">
              <a:off x="3689100" y="3644957"/>
              <a:ext cx="354000" cy="8286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Creating Transactions</a:t>
            </a:r>
            <a:endParaRPr/>
          </a:p>
        </p:txBody>
      </p:sp>
      <p:sp>
        <p:nvSpPr>
          <p:cNvPr id="221" name="Google Shape;221;p25"/>
          <p:cNvSpPr txBox="1"/>
          <p:nvPr>
            <p:ph idx="1" type="body"/>
          </p:nvPr>
        </p:nvSpPr>
        <p:spPr>
          <a:xfrm>
            <a:off x="311700" y="1152475"/>
            <a:ext cx="8520600" cy="355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Creating a transaction just means ‘writing’ it on the next block that’s created.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All (or at least most) of the nodes on the network are competing to solve “hash puzzles” - the first one to solve the puzzle gets to write the next block.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Solving these hash puzzles require a HUGE amount of computing power.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 sz="3000"/>
              <a:t>So why would anyone want to invest so much in maintaining this blockchain???</a:t>
            </a:r>
            <a:endParaRPr b="1" sz="30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300"/>
            <a:ext cx="9144000" cy="51309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7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Just to get an idea…</a:t>
            </a:r>
            <a:endParaRPr/>
          </a:p>
        </p:txBody>
      </p:sp>
      <p:pic>
        <p:nvPicPr>
          <p:cNvPr id="232" name="Google Shape;23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39337" y="1609375"/>
            <a:ext cx="5155781" cy="3438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789130"/>
            <a:ext cx="4996465" cy="2554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2717800"/>
            <a:ext cx="3638551" cy="2425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Google Shape;23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28600"/>
            <a:ext cx="8749300" cy="4619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9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Bitcoin</a:t>
            </a:r>
            <a:br>
              <a:rPr lang="en"/>
            </a:br>
            <a:r>
              <a:rPr lang="en"/>
              <a:t>Mining</a:t>
            </a:r>
            <a:endParaRPr/>
          </a:p>
        </p:txBody>
      </p:sp>
      <p:sp>
        <p:nvSpPr>
          <p:cNvPr id="245" name="Google Shape;245;p29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But wait…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How hard is it 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How much can you earn ?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Solving hash puzzles</a:t>
            </a:r>
            <a:endParaRPr/>
          </a:p>
        </p:txBody>
      </p:sp>
      <p:sp>
        <p:nvSpPr>
          <p:cNvPr id="251" name="Google Shape;251;p30"/>
          <p:cNvSpPr txBox="1"/>
          <p:nvPr>
            <p:ph idx="1" type="body"/>
          </p:nvPr>
        </p:nvSpPr>
        <p:spPr>
          <a:xfrm>
            <a:off x="311700" y="1152475"/>
            <a:ext cx="8520600" cy="110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In order to ‘write’ the next block, you need to find a ‘nonce’ (number), so that when hashing the current block (the one you’re suggesting), the hash has a specifically defined prefix.</a:t>
            </a:r>
            <a:endParaRPr/>
          </a:p>
        </p:txBody>
      </p:sp>
      <p:sp>
        <p:nvSpPr>
          <p:cNvPr id="252" name="Google Shape;252;p30"/>
          <p:cNvSpPr txBox="1"/>
          <p:nvPr/>
        </p:nvSpPr>
        <p:spPr>
          <a:xfrm>
            <a:off x="609600" y="2552700"/>
            <a:ext cx="2038200" cy="20916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{</a:t>
            </a:r>
            <a:br>
              <a:rPr lang="en">
                <a:solidFill>
                  <a:srgbClr val="FFFFFF"/>
                </a:solidFill>
              </a:rPr>
            </a:br>
            <a:r>
              <a:rPr lang="en">
                <a:solidFill>
                  <a:srgbClr val="FFFFFF"/>
                </a:solidFill>
              </a:rPr>
              <a:t>  blockId: 556324234,</a:t>
            </a:r>
            <a:br>
              <a:rPr lang="en">
                <a:solidFill>
                  <a:srgbClr val="FFFFFF"/>
                </a:solidFill>
              </a:rPr>
            </a:br>
            <a:r>
              <a:rPr lang="en">
                <a:solidFill>
                  <a:srgbClr val="FFFFFF"/>
                </a:solidFill>
              </a:rPr>
              <a:t>  transactions: [</a:t>
            </a:r>
            <a:br>
              <a:rPr lang="en">
                <a:solidFill>
                  <a:srgbClr val="FFFFFF"/>
                </a:solidFill>
              </a:rPr>
            </a:br>
            <a:r>
              <a:rPr lang="en">
                <a:solidFill>
                  <a:srgbClr val="FFFFFF"/>
                </a:solidFill>
              </a:rPr>
              <a:t>      A → B: 5BTC,</a:t>
            </a:r>
            <a:br>
              <a:rPr lang="en">
                <a:solidFill>
                  <a:srgbClr val="FFFFFF"/>
                </a:solidFill>
              </a:rPr>
            </a:br>
            <a:r>
              <a:rPr lang="en">
                <a:solidFill>
                  <a:srgbClr val="FFFFFF"/>
                </a:solidFill>
              </a:rPr>
              <a:t>      C → D: 12BTC,</a:t>
            </a:r>
            <a:br>
              <a:rPr lang="en">
                <a:solidFill>
                  <a:srgbClr val="FFFFFF"/>
                </a:solidFill>
              </a:rPr>
            </a:br>
            <a:r>
              <a:rPr lang="en">
                <a:solidFill>
                  <a:srgbClr val="FFFFFF"/>
                </a:solidFill>
              </a:rPr>
              <a:t>      ...</a:t>
            </a:r>
            <a:br>
              <a:rPr lang="en">
                <a:solidFill>
                  <a:srgbClr val="FFFFFF"/>
                </a:solidFill>
              </a:rPr>
            </a:br>
            <a:r>
              <a:rPr lang="en">
                <a:solidFill>
                  <a:srgbClr val="FFFFFF"/>
                </a:solidFill>
              </a:rPr>
              <a:t>  ],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  </a:t>
            </a:r>
            <a:r>
              <a:rPr b="1" lang="en">
                <a:solidFill>
                  <a:srgbClr val="FFFFFF"/>
                </a:solidFill>
                <a:highlight>
                  <a:srgbClr val="38761D"/>
                </a:highlight>
              </a:rPr>
              <a:t>nonce: ????</a:t>
            </a:r>
            <a:br>
              <a:rPr lang="en">
                <a:solidFill>
                  <a:srgbClr val="FFFFFF"/>
                </a:solidFill>
              </a:rPr>
            </a:br>
            <a:r>
              <a:rPr lang="en">
                <a:solidFill>
                  <a:srgbClr val="FFFFFF"/>
                </a:solidFill>
              </a:rPr>
              <a:t>}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53" name="Google Shape;253;p30"/>
          <p:cNvSpPr/>
          <p:nvPr/>
        </p:nvSpPr>
        <p:spPr>
          <a:xfrm>
            <a:off x="2781300" y="3434500"/>
            <a:ext cx="2038200" cy="352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SHA256()</a:t>
            </a:r>
            <a:endParaRPr sz="1000"/>
          </a:p>
        </p:txBody>
      </p:sp>
      <p:sp>
        <p:nvSpPr>
          <p:cNvPr id="254" name="Google Shape;254;p30"/>
          <p:cNvSpPr txBox="1"/>
          <p:nvPr/>
        </p:nvSpPr>
        <p:spPr>
          <a:xfrm>
            <a:off x="5010150" y="3398650"/>
            <a:ext cx="3495600" cy="4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FFFFFF"/>
                </a:solidFill>
                <a:highlight>
                  <a:srgbClr val="B3D0C5"/>
                </a:highlight>
              </a:rPr>
              <a:t>0000000</a:t>
            </a:r>
            <a:r>
              <a:rPr b="1" lang="en" sz="1700">
                <a:solidFill>
                  <a:srgbClr val="FFFFFF"/>
                </a:solidFill>
              </a:rPr>
              <a:t>5af876011ac8f…….</a:t>
            </a:r>
            <a:endParaRPr b="1" sz="1700">
              <a:solidFill>
                <a:srgbClr val="FFFFFF"/>
              </a:solidFill>
            </a:endParaRPr>
          </a:p>
        </p:txBody>
      </p:sp>
      <p:sp>
        <p:nvSpPr>
          <p:cNvPr id="255" name="Google Shape;255;p30"/>
          <p:cNvSpPr txBox="1"/>
          <p:nvPr/>
        </p:nvSpPr>
        <p:spPr>
          <a:xfrm>
            <a:off x="5210175" y="4286250"/>
            <a:ext cx="32955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This defines the difficulty level</a:t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256" name="Google Shape;256;p30"/>
          <p:cNvCxnSpPr/>
          <p:nvPr/>
        </p:nvCxnSpPr>
        <p:spPr>
          <a:xfrm rot="10800000">
            <a:off x="5762325" y="3822850"/>
            <a:ext cx="190800" cy="457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Proof of Work</a:t>
            </a:r>
            <a:endParaRPr/>
          </a:p>
        </p:txBody>
      </p:sp>
      <p:sp>
        <p:nvSpPr>
          <p:cNvPr id="262" name="Google Shape;262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Solving these hash puzzles involves “work” (computing power)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Assuming the hash algorithms are good, there’s no way to find the next nonce, except for trying at random various combinations.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That means the chances you have of writing the next block on the chain are </a:t>
            </a:r>
            <a:r>
              <a:rPr b="1" lang="en">
                <a:solidFill>
                  <a:srgbClr val="FFFFFF"/>
                </a:solidFill>
              </a:rPr>
              <a:t>relative to the computing power of the whole network.</a:t>
            </a:r>
            <a:endParaRPr b="1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Mining reward</a:t>
            </a:r>
            <a:endParaRPr/>
          </a:p>
        </p:txBody>
      </p:sp>
      <p:sp>
        <p:nvSpPr>
          <p:cNvPr id="268" name="Google Shape;268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first transaction in each block are the new coins being created. (The miner takes them to their own wallet).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 the beginning the </a:t>
            </a:r>
            <a:r>
              <a:rPr b="1" lang="en">
                <a:solidFill>
                  <a:srgbClr val="FFFFFF"/>
                </a:solidFill>
              </a:rPr>
              <a:t>mining reward</a:t>
            </a:r>
            <a:r>
              <a:rPr lang="en"/>
              <a:t> was </a:t>
            </a:r>
            <a:r>
              <a:rPr b="1" lang="en">
                <a:solidFill>
                  <a:srgbClr val="FFFFFF"/>
                </a:solidFill>
              </a:rPr>
              <a:t>50BTC</a:t>
            </a:r>
            <a:r>
              <a:rPr lang="en"/>
              <a:t> for each block.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This halves every four years</a:t>
            </a:r>
            <a:r>
              <a:rPr lang="en"/>
              <a:t>, until the year 2140 (21M coins)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 are currently at </a:t>
            </a:r>
            <a:r>
              <a:rPr b="1" lang="en">
                <a:solidFill>
                  <a:srgbClr val="FFFFFF"/>
                </a:solidFill>
              </a:rPr>
              <a:t>12.5 BTC</a:t>
            </a:r>
            <a:r>
              <a:rPr lang="en"/>
              <a:t> per block.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There will be a total of 21 Million coins (year: 2140)</a:t>
            </a:r>
            <a:endParaRPr/>
          </a:p>
        </p:txBody>
      </p:sp>
      <p:pic>
        <p:nvPicPr>
          <p:cNvPr id="274" name="Google Shape;27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9837" y="1017725"/>
            <a:ext cx="5904320" cy="3840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Boring things I think I should say</a:t>
            </a:r>
            <a:endParaRPr/>
          </a:p>
        </p:txBody>
      </p:sp>
      <p:sp>
        <p:nvSpPr>
          <p:cNvPr id="79" name="Google Shape;79;p16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 am not a professional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 have a small cryptocurrency portfolio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Not affiliated with any company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Opinions are my own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Don’t take any information as advice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4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does a real block look like ?</a:t>
            </a:r>
            <a:endParaRPr/>
          </a:p>
        </p:txBody>
      </p:sp>
      <p:sp>
        <p:nvSpPr>
          <p:cNvPr id="280" name="Google Shape;280;p34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https://blockchain.info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81" name="Google Shape;281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81101" y="966125"/>
            <a:ext cx="5451299" cy="60458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Wallets</a:t>
            </a:r>
            <a:endParaRPr/>
          </a:p>
        </p:txBody>
      </p:sp>
      <p:sp>
        <p:nvSpPr>
          <p:cNvPr id="287" name="Google Shape;287;p35"/>
          <p:cNvSpPr txBox="1"/>
          <p:nvPr>
            <p:ph idx="1" type="body"/>
          </p:nvPr>
        </p:nvSpPr>
        <p:spPr>
          <a:xfrm>
            <a:off x="311700" y="1152475"/>
            <a:ext cx="8520600" cy="372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Randomly pick a 256bit number (private key):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Don’t show anyone that number!</a:t>
            </a:r>
            <a:br>
              <a:rPr lang="en"/>
            </a:br>
            <a:r>
              <a:rPr lang="en"/>
              <a:t>Hash it </a:t>
            </a:r>
            <a:r>
              <a:rPr i="1" lang="en"/>
              <a:t>(ECDSA style)</a:t>
            </a:r>
            <a:r>
              <a:rPr lang="en"/>
              <a:t>, hash it again, and that’s your </a:t>
            </a:r>
            <a:r>
              <a:rPr b="1" lang="en">
                <a:solidFill>
                  <a:srgbClr val="FFFFFF"/>
                </a:solidFill>
              </a:rPr>
              <a:t>160 byte (public key) wallet.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288" name="Google Shape;288;p35"/>
          <p:cNvSpPr txBox="1"/>
          <p:nvPr/>
        </p:nvSpPr>
        <p:spPr>
          <a:xfrm>
            <a:off x="428625" y="1800225"/>
            <a:ext cx="8403600" cy="13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0x1</a:t>
            </a:r>
            <a:endParaRPr b="1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to</a:t>
            </a:r>
            <a:endParaRPr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50">
                <a:solidFill>
                  <a:srgbClr val="FFFFFF"/>
                </a:solidFill>
              </a:rPr>
              <a:t>0xFFFF FFFF FFFF FFFF FFFF FFFF FFFF FFFE BAAE DCE6 AF48 A03B BFD2 5E8C D036 4140</a:t>
            </a:r>
            <a:endParaRPr b="1" sz="135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Wallets</a:t>
            </a:r>
            <a:endParaRPr/>
          </a:p>
        </p:txBody>
      </p:sp>
      <p:sp>
        <p:nvSpPr>
          <p:cNvPr id="294" name="Google Shape;294;p36"/>
          <p:cNvSpPr txBox="1"/>
          <p:nvPr>
            <p:ph idx="1" type="body"/>
          </p:nvPr>
        </p:nvSpPr>
        <p:spPr>
          <a:xfrm>
            <a:off x="311700" y="1152475"/>
            <a:ext cx="5459700" cy="371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All the possible wallets ‘exist’ already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Wallets aren’t really ‘created’, they are just ‘chosen’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So can someone just guess my wallet ?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No.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Why ?</a:t>
            </a:r>
            <a:br>
              <a:rPr lang="en"/>
            </a:br>
            <a:br>
              <a:rPr lang="en"/>
            </a:br>
            <a:br>
              <a:rPr lang="en"/>
            </a:br>
            <a:br>
              <a:rPr lang="en"/>
            </a:br>
            <a:br>
              <a:rPr lang="en"/>
            </a:br>
            <a:r>
              <a:rPr i="1" lang="en" sz="1400"/>
              <a:t>* </a:t>
            </a:r>
            <a:r>
              <a:rPr i="1" lang="en" sz="1400" u="sng">
                <a:solidFill>
                  <a:schemeClr val="hlink"/>
                </a:solidFill>
                <a:hlinkClick r:id="rId3"/>
              </a:rPr>
              <a:t>https://www.reddit.com/comments/1rurll</a:t>
            </a:r>
            <a:endParaRPr i="1" sz="1400"/>
          </a:p>
        </p:txBody>
      </p:sp>
      <p:pic>
        <p:nvPicPr>
          <p:cNvPr id="295" name="Google Shape;295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71400" y="2201800"/>
            <a:ext cx="3067800" cy="26609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Google Shape;30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313251"/>
            <a:ext cx="8520601" cy="67528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sometimes this happens...</a:t>
            </a:r>
            <a:endParaRPr/>
          </a:p>
        </p:txBody>
      </p:sp>
      <p:pic>
        <p:nvPicPr>
          <p:cNvPr id="306" name="Google Shape;30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16950"/>
            <a:ext cx="4617299" cy="2722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62099" y="1116950"/>
            <a:ext cx="3950150" cy="295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24600" y="2284050"/>
            <a:ext cx="5102286" cy="2859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Losing bitcoins</a:t>
            </a:r>
            <a:endParaRPr/>
          </a:p>
        </p:txBody>
      </p:sp>
      <p:sp>
        <p:nvSpPr>
          <p:cNvPr id="314" name="Google Shape;314;p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There is no way to recover lost or stolen bitcoins.</a:t>
            </a:r>
            <a:br>
              <a:rPr lang="en"/>
            </a:br>
            <a:r>
              <a:rPr lang="en"/>
              <a:t>There is no way to recover lost or stolen bitcoins.</a:t>
            </a:r>
            <a:br>
              <a:rPr lang="en"/>
            </a:br>
            <a:r>
              <a:rPr lang="en"/>
              <a:t>There is no way to recover lost or stolen bitcoins.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Research suggests that somewhere between 20%-30% of all bitcoins mined until today, are lost.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0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much is 1BTC worth ?</a:t>
            </a:r>
            <a:endParaRPr/>
          </a:p>
        </p:txBody>
      </p:sp>
      <p:pic>
        <p:nvPicPr>
          <p:cNvPr id="320" name="Google Shape;32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29975" y="395650"/>
            <a:ext cx="5759025" cy="4429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value of 1BTC</a:t>
            </a:r>
            <a:endParaRPr/>
          </a:p>
        </p:txBody>
      </p:sp>
      <p:sp>
        <p:nvSpPr>
          <p:cNvPr id="326" name="Google Shape;326;p4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is it measured ?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Supply &amp; Demand… 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How do you know how much supply there is 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How do you know how much demand there is ?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2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Cryptocurrencies</a:t>
            </a:r>
            <a:endParaRPr/>
          </a:p>
        </p:txBody>
      </p:sp>
      <p:pic>
        <p:nvPicPr>
          <p:cNvPr id="332" name="Google Shape;33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4375" y="-31575"/>
            <a:ext cx="1753201" cy="1753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29425" y="-35850"/>
            <a:ext cx="1753200" cy="175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88050" y="1726850"/>
            <a:ext cx="1753201" cy="1742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18600" y="1776739"/>
            <a:ext cx="1008450" cy="1642773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4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155050" y="3627025"/>
            <a:ext cx="1419200" cy="14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4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213225" y="3627026"/>
            <a:ext cx="1419198" cy="14191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Some conclusions (...or opinions ?)</a:t>
            </a:r>
            <a:endParaRPr/>
          </a:p>
        </p:txBody>
      </p:sp>
      <p:sp>
        <p:nvSpPr>
          <p:cNvPr id="343" name="Google Shape;343;p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Bitcoin and the whole concept of the blockchain is genius, from a theoretical CS standpoint. No doubt about that.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There are still many problems with the system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high transaction fees, that will only rise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slow rate of transactions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confirmations take a long time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no way of security (from getting robbed)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number of bitcoins will only go down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long, long time ago</a:t>
            </a:r>
            <a:r>
              <a:rPr lang="en"/>
              <a:t>...</a:t>
            </a:r>
            <a:endParaRPr/>
          </a:p>
        </p:txBody>
      </p:sp>
      <p:sp>
        <p:nvSpPr>
          <p:cNvPr id="85" name="Google Shape;85;p17"/>
          <p:cNvSpPr/>
          <p:nvPr/>
        </p:nvSpPr>
        <p:spPr>
          <a:xfrm flipH="1" rot="984884">
            <a:off x="6580078" y="2872680"/>
            <a:ext cx="1116820" cy="57901"/>
          </a:xfrm>
          <a:prstGeom prst="roundRect">
            <a:avLst>
              <a:gd fmla="val 50000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7"/>
          <p:cNvSpPr/>
          <p:nvPr/>
        </p:nvSpPr>
        <p:spPr>
          <a:xfrm rot="-984884">
            <a:off x="5553429" y="2872680"/>
            <a:ext cx="1116820" cy="57901"/>
          </a:xfrm>
          <a:prstGeom prst="roundRect">
            <a:avLst>
              <a:gd fmla="val 50000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7"/>
          <p:cNvSpPr/>
          <p:nvPr/>
        </p:nvSpPr>
        <p:spPr>
          <a:xfrm flipH="1" rot="984884">
            <a:off x="4522784" y="2872680"/>
            <a:ext cx="1116820" cy="57901"/>
          </a:xfrm>
          <a:prstGeom prst="roundRect">
            <a:avLst>
              <a:gd fmla="val 50000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17"/>
          <p:cNvSpPr/>
          <p:nvPr/>
        </p:nvSpPr>
        <p:spPr>
          <a:xfrm rot="-984884">
            <a:off x="3500263" y="2872680"/>
            <a:ext cx="1116820" cy="57901"/>
          </a:xfrm>
          <a:prstGeom prst="roundRect">
            <a:avLst>
              <a:gd fmla="val 50000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7"/>
          <p:cNvSpPr/>
          <p:nvPr/>
        </p:nvSpPr>
        <p:spPr>
          <a:xfrm flipH="1" rot="984884">
            <a:off x="2469607" y="2872680"/>
            <a:ext cx="1116820" cy="57901"/>
          </a:xfrm>
          <a:prstGeom prst="roundRect">
            <a:avLst>
              <a:gd fmla="val 50000" name="adj"/>
            </a:avLst>
          </a:prstGeom>
          <a:solidFill>
            <a:srgbClr val="1B786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7"/>
          <p:cNvSpPr/>
          <p:nvPr/>
        </p:nvSpPr>
        <p:spPr>
          <a:xfrm rot="-984884">
            <a:off x="1447086" y="2872680"/>
            <a:ext cx="1116820" cy="57901"/>
          </a:xfrm>
          <a:prstGeom prst="roundRect">
            <a:avLst>
              <a:gd fmla="val 50000" name="adj"/>
            </a:avLst>
          </a:prstGeom>
          <a:solidFill>
            <a:srgbClr val="1B786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1" name="Google Shape;91;p17"/>
          <p:cNvGrpSpPr/>
          <p:nvPr/>
        </p:nvGrpSpPr>
        <p:grpSpPr>
          <a:xfrm>
            <a:off x="2694350" y="2933488"/>
            <a:ext cx="1712700" cy="937612"/>
            <a:chOff x="2114750" y="2543425"/>
            <a:chExt cx="1712700" cy="937612"/>
          </a:xfrm>
        </p:grpSpPr>
        <p:sp>
          <p:nvSpPr>
            <p:cNvPr id="92" name="Google Shape;92;p17"/>
            <p:cNvSpPr txBox="1"/>
            <p:nvPr/>
          </p:nvSpPr>
          <p:spPr>
            <a:xfrm>
              <a:off x="2622642" y="2737212"/>
              <a:ext cx="696900" cy="27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 sz="800">
                  <a:solidFill>
                    <a:srgbClr val="1B786E"/>
                  </a:solidFill>
                  <a:latin typeface="Roboto"/>
                  <a:ea typeface="Roboto"/>
                  <a:cs typeface="Roboto"/>
                  <a:sym typeface="Roboto"/>
                </a:rPr>
                <a:t>2008</a:t>
              </a:r>
              <a:endParaRPr b="1" sz="800">
                <a:solidFill>
                  <a:srgbClr val="1B786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3" name="Google Shape;93;p17"/>
            <p:cNvSpPr/>
            <p:nvPr/>
          </p:nvSpPr>
          <p:spPr>
            <a:xfrm rot="-1789476">
              <a:off x="2888080" y="2572699"/>
              <a:ext cx="160451" cy="160451"/>
            </a:xfrm>
            <a:prstGeom prst="ellipse">
              <a:avLst/>
            </a:prstGeom>
            <a:solidFill>
              <a:srgbClr val="FFFFFF"/>
            </a:solidFill>
            <a:ln cap="flat" cmpd="sng" w="38100">
              <a:solidFill>
                <a:srgbClr val="1B786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17"/>
            <p:cNvSpPr/>
            <p:nvPr/>
          </p:nvSpPr>
          <p:spPr>
            <a:xfrm>
              <a:off x="2114750" y="3070638"/>
              <a:ext cx="1712700" cy="410400"/>
            </a:xfrm>
            <a:prstGeom prst="roundRect">
              <a:avLst>
                <a:gd fmla="val 4485" name="adj"/>
              </a:avLst>
            </a:prstGeom>
            <a:solidFill>
              <a:srgbClr val="1B78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17"/>
            <p:cNvSpPr txBox="1"/>
            <p:nvPr/>
          </p:nvSpPr>
          <p:spPr>
            <a:xfrm>
              <a:off x="2159000" y="3107839"/>
              <a:ext cx="1624200" cy="321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The financial crisis of 2008</a:t>
              </a:r>
              <a:endParaRPr sz="800">
                <a:solidFill>
                  <a:srgbClr val="FFFFFF"/>
                </a:solidFill>
              </a:endParaRPr>
            </a:p>
          </p:txBody>
        </p:sp>
        <p:sp>
          <p:nvSpPr>
            <p:cNvPr id="96" name="Google Shape;96;p17"/>
            <p:cNvSpPr/>
            <p:nvPr/>
          </p:nvSpPr>
          <p:spPr>
            <a:xfrm>
              <a:off x="2926090" y="3005991"/>
              <a:ext cx="90000" cy="67500"/>
            </a:xfrm>
            <a:prstGeom prst="triangle">
              <a:avLst>
                <a:gd fmla="val 50000" name="adj"/>
              </a:avLst>
            </a:prstGeom>
            <a:solidFill>
              <a:srgbClr val="1B78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7" name="Google Shape;97;p17"/>
          <p:cNvGrpSpPr/>
          <p:nvPr/>
        </p:nvGrpSpPr>
        <p:grpSpPr>
          <a:xfrm>
            <a:off x="4744750" y="2933488"/>
            <a:ext cx="1712700" cy="1014713"/>
            <a:chOff x="4165150" y="2543425"/>
            <a:chExt cx="1712700" cy="1014713"/>
          </a:xfrm>
        </p:grpSpPr>
        <p:sp>
          <p:nvSpPr>
            <p:cNvPr id="98" name="Google Shape;98;p17"/>
            <p:cNvSpPr/>
            <p:nvPr/>
          </p:nvSpPr>
          <p:spPr>
            <a:xfrm rot="-1789476">
              <a:off x="4941257" y="2572699"/>
              <a:ext cx="160451" cy="160451"/>
            </a:xfrm>
            <a:prstGeom prst="ellipse">
              <a:avLst/>
            </a:prstGeom>
            <a:solidFill>
              <a:srgbClr val="FFFFFF"/>
            </a:solidFill>
            <a:ln cap="flat" cmpd="sng" w="38100">
              <a:solidFill>
                <a:srgbClr val="85858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17"/>
            <p:cNvSpPr txBox="1"/>
            <p:nvPr/>
          </p:nvSpPr>
          <p:spPr>
            <a:xfrm>
              <a:off x="4665129" y="2737212"/>
              <a:ext cx="696900" cy="27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1/2009</a:t>
              </a:r>
              <a:endPara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0" name="Google Shape;100;p17"/>
            <p:cNvSpPr/>
            <p:nvPr/>
          </p:nvSpPr>
          <p:spPr>
            <a:xfrm>
              <a:off x="4165150" y="3070638"/>
              <a:ext cx="1712700" cy="487500"/>
            </a:xfrm>
            <a:prstGeom prst="roundRect">
              <a:avLst>
                <a:gd fmla="val 4485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17"/>
            <p:cNvSpPr txBox="1"/>
            <p:nvPr/>
          </p:nvSpPr>
          <p:spPr>
            <a:xfrm>
              <a:off x="4209400" y="3107838"/>
              <a:ext cx="1624200" cy="450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First bitcoin is mined</a:t>
              </a:r>
              <a:br>
                <a:rPr lang="en" sz="800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lang="en" sz="800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(by Satoshi)</a:t>
              </a:r>
              <a:endParaRPr sz="800">
                <a:solidFill>
                  <a:srgbClr val="5E5E5E"/>
                </a:solidFill>
              </a:endParaRPr>
            </a:p>
          </p:txBody>
        </p:sp>
        <p:sp>
          <p:nvSpPr>
            <p:cNvPr id="102" name="Google Shape;102;p17"/>
            <p:cNvSpPr/>
            <p:nvPr/>
          </p:nvSpPr>
          <p:spPr>
            <a:xfrm>
              <a:off x="4976490" y="3005991"/>
              <a:ext cx="90000" cy="67500"/>
            </a:xfrm>
            <a:prstGeom prst="triangle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" name="Google Shape;103;p17"/>
          <p:cNvGrpSpPr/>
          <p:nvPr/>
        </p:nvGrpSpPr>
        <p:grpSpPr>
          <a:xfrm>
            <a:off x="1656995" y="1611632"/>
            <a:ext cx="1712700" cy="1246754"/>
            <a:chOff x="1072790" y="1221570"/>
            <a:chExt cx="1712700" cy="1246754"/>
          </a:xfrm>
        </p:grpSpPr>
        <p:sp>
          <p:nvSpPr>
            <p:cNvPr id="104" name="Google Shape;104;p17"/>
            <p:cNvSpPr/>
            <p:nvPr/>
          </p:nvSpPr>
          <p:spPr>
            <a:xfrm>
              <a:off x="1072790" y="1221570"/>
              <a:ext cx="1712700" cy="703500"/>
            </a:xfrm>
            <a:prstGeom prst="roundRect">
              <a:avLst>
                <a:gd fmla="val 4485" name="adj"/>
              </a:avLst>
            </a:prstGeom>
            <a:solidFill>
              <a:srgbClr val="1B78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17"/>
            <p:cNvSpPr txBox="1"/>
            <p:nvPr/>
          </p:nvSpPr>
          <p:spPr>
            <a:xfrm>
              <a:off x="1579860" y="1986924"/>
              <a:ext cx="696900" cy="27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 sz="800">
                  <a:solidFill>
                    <a:srgbClr val="1B786E"/>
                  </a:solidFill>
                  <a:latin typeface="Roboto"/>
                  <a:ea typeface="Roboto"/>
                  <a:cs typeface="Roboto"/>
                  <a:sym typeface="Roboto"/>
                </a:rPr>
                <a:t>1998</a:t>
              </a:r>
              <a:endParaRPr b="1" sz="800">
                <a:solidFill>
                  <a:srgbClr val="1B786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6" name="Google Shape;106;p17"/>
            <p:cNvSpPr/>
            <p:nvPr/>
          </p:nvSpPr>
          <p:spPr>
            <a:xfrm rot="10800000">
              <a:off x="1884115" y="1920663"/>
              <a:ext cx="90000" cy="67500"/>
            </a:xfrm>
            <a:prstGeom prst="triangle">
              <a:avLst>
                <a:gd fmla="val 50000" name="adj"/>
              </a:avLst>
            </a:prstGeom>
            <a:solidFill>
              <a:srgbClr val="1B78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17"/>
            <p:cNvSpPr txBox="1"/>
            <p:nvPr/>
          </p:nvSpPr>
          <p:spPr>
            <a:xfrm>
              <a:off x="1117040" y="1258770"/>
              <a:ext cx="1624200" cy="62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Nick Szabo publishes “bit gold” - an idea for a system of a decentralized digital currency</a:t>
              </a:r>
              <a:endParaRPr sz="800">
                <a:solidFill>
                  <a:srgbClr val="FFFFFF"/>
                </a:solidFill>
              </a:endParaRPr>
            </a:p>
          </p:txBody>
        </p:sp>
        <p:sp>
          <p:nvSpPr>
            <p:cNvPr id="108" name="Google Shape;108;p17"/>
            <p:cNvSpPr/>
            <p:nvPr/>
          </p:nvSpPr>
          <p:spPr>
            <a:xfrm rot="-1789476">
              <a:off x="1846080" y="2278597"/>
              <a:ext cx="160451" cy="160451"/>
            </a:xfrm>
            <a:prstGeom prst="ellipse">
              <a:avLst/>
            </a:prstGeom>
            <a:solidFill>
              <a:srgbClr val="FFFFFF"/>
            </a:solidFill>
            <a:ln cap="flat" cmpd="sng" w="38100">
              <a:solidFill>
                <a:srgbClr val="1B786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9" name="Google Shape;109;p17"/>
          <p:cNvGrpSpPr/>
          <p:nvPr/>
        </p:nvGrpSpPr>
        <p:grpSpPr>
          <a:xfrm>
            <a:off x="3702750" y="1837327"/>
            <a:ext cx="1712700" cy="1021058"/>
            <a:chOff x="3123150" y="1447265"/>
            <a:chExt cx="1712700" cy="1021058"/>
          </a:xfrm>
        </p:grpSpPr>
        <p:sp>
          <p:nvSpPr>
            <p:cNvPr id="110" name="Google Shape;110;p17"/>
            <p:cNvSpPr/>
            <p:nvPr/>
          </p:nvSpPr>
          <p:spPr>
            <a:xfrm rot="-1789476">
              <a:off x="3899258" y="2278597"/>
              <a:ext cx="160451" cy="160451"/>
            </a:xfrm>
            <a:prstGeom prst="ellipse">
              <a:avLst/>
            </a:prstGeom>
            <a:solidFill>
              <a:srgbClr val="FFFFFF"/>
            </a:solidFill>
            <a:ln cap="flat" cmpd="sng" w="38100">
              <a:solidFill>
                <a:srgbClr val="85858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7"/>
            <p:cNvSpPr txBox="1"/>
            <p:nvPr/>
          </p:nvSpPr>
          <p:spPr>
            <a:xfrm>
              <a:off x="3635571" y="1986924"/>
              <a:ext cx="696900" cy="27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10/2008</a:t>
              </a:r>
              <a:endPara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2" name="Google Shape;112;p17"/>
            <p:cNvSpPr/>
            <p:nvPr/>
          </p:nvSpPr>
          <p:spPr>
            <a:xfrm>
              <a:off x="3123150" y="1447265"/>
              <a:ext cx="1712700" cy="477900"/>
            </a:xfrm>
            <a:prstGeom prst="roundRect">
              <a:avLst>
                <a:gd fmla="val 4485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7"/>
            <p:cNvSpPr/>
            <p:nvPr/>
          </p:nvSpPr>
          <p:spPr>
            <a:xfrm rot="10800000">
              <a:off x="3934465" y="1920663"/>
              <a:ext cx="90000" cy="67500"/>
            </a:xfrm>
            <a:prstGeom prst="triangle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7"/>
            <p:cNvSpPr txBox="1"/>
            <p:nvPr/>
          </p:nvSpPr>
          <p:spPr>
            <a:xfrm>
              <a:off x="3167400" y="1447265"/>
              <a:ext cx="1624200" cy="43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Satoshi Nakamoto publishes the “bitcoin whitepaper”</a:t>
              </a:r>
              <a:endParaRPr sz="800">
                <a:solidFill>
                  <a:srgbClr val="5E5E5E"/>
                </a:solidFill>
              </a:endParaRPr>
            </a:p>
          </p:txBody>
        </p:sp>
      </p:grpSp>
      <p:grpSp>
        <p:nvGrpSpPr>
          <p:cNvPr id="115" name="Google Shape;115;p17"/>
          <p:cNvGrpSpPr/>
          <p:nvPr/>
        </p:nvGrpSpPr>
        <p:grpSpPr>
          <a:xfrm>
            <a:off x="5770300" y="1944029"/>
            <a:ext cx="1712700" cy="914357"/>
            <a:chOff x="5201250" y="1553966"/>
            <a:chExt cx="1712700" cy="914357"/>
          </a:xfrm>
        </p:grpSpPr>
        <p:sp>
          <p:nvSpPr>
            <p:cNvPr id="116" name="Google Shape;116;p17"/>
            <p:cNvSpPr/>
            <p:nvPr/>
          </p:nvSpPr>
          <p:spPr>
            <a:xfrm rot="-1789476">
              <a:off x="5977648" y="2278597"/>
              <a:ext cx="160451" cy="160451"/>
            </a:xfrm>
            <a:prstGeom prst="ellipse">
              <a:avLst/>
            </a:prstGeom>
            <a:solidFill>
              <a:srgbClr val="FFFFFF"/>
            </a:solidFill>
            <a:ln cap="flat" cmpd="sng" w="38100">
              <a:solidFill>
                <a:srgbClr val="85858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7"/>
            <p:cNvSpPr txBox="1"/>
            <p:nvPr/>
          </p:nvSpPr>
          <p:spPr>
            <a:xfrm>
              <a:off x="5721781" y="1986924"/>
              <a:ext cx="696900" cy="27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2010</a:t>
              </a:r>
              <a:endPara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8" name="Google Shape;118;p17"/>
            <p:cNvSpPr/>
            <p:nvPr/>
          </p:nvSpPr>
          <p:spPr>
            <a:xfrm>
              <a:off x="5201250" y="1553966"/>
              <a:ext cx="1712700" cy="371100"/>
            </a:xfrm>
            <a:prstGeom prst="roundRect">
              <a:avLst>
                <a:gd fmla="val 4485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7"/>
            <p:cNvSpPr/>
            <p:nvPr/>
          </p:nvSpPr>
          <p:spPr>
            <a:xfrm rot="10800000">
              <a:off x="6012570" y="1920663"/>
              <a:ext cx="90000" cy="67500"/>
            </a:xfrm>
            <a:prstGeom prst="triangle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7"/>
            <p:cNvSpPr txBox="1"/>
            <p:nvPr/>
          </p:nvSpPr>
          <p:spPr>
            <a:xfrm>
              <a:off x="5245500" y="1607366"/>
              <a:ext cx="1624200" cy="27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Satoshi disappears</a:t>
              </a:r>
              <a:endParaRPr sz="800">
                <a:solidFill>
                  <a:srgbClr val="5E5E5E"/>
                </a:solidFill>
              </a:endParaRPr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 who is Satoshi Nakamoto ?</a:t>
            </a:r>
            <a:endParaRPr/>
          </a:p>
        </p:txBody>
      </p:sp>
      <p:sp>
        <p:nvSpPr>
          <p:cNvPr id="349" name="Google Shape;349;p44"/>
          <p:cNvSpPr txBox="1"/>
          <p:nvPr>
            <p:ph idx="1" type="body"/>
          </p:nvPr>
        </p:nvSpPr>
        <p:spPr>
          <a:xfrm>
            <a:off x="311700" y="1152475"/>
            <a:ext cx="8520600" cy="17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 one really knows…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Everyone in the original “Cypherpunks” mailing list was asked by journalists, and all denied being him (except for Craig Wright, which no one believes!)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Researchers think it’s a team and not a single person.</a:t>
            </a:r>
            <a:endParaRPr/>
          </a:p>
        </p:txBody>
      </p:sp>
      <p:pic>
        <p:nvPicPr>
          <p:cNvPr id="350" name="Google Shape;350;p44"/>
          <p:cNvPicPr preferRelativeResize="0"/>
          <p:nvPr/>
        </p:nvPicPr>
        <p:blipFill rotWithShape="1">
          <a:blip r:embed="rId3">
            <a:alphaModFix/>
          </a:blip>
          <a:srcRect b="0" l="13243" r="40513" t="0"/>
          <a:stretch/>
        </p:blipFill>
        <p:spPr>
          <a:xfrm>
            <a:off x="311700" y="3264375"/>
            <a:ext cx="1485849" cy="169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26150" y="3264375"/>
            <a:ext cx="1581215" cy="169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35975" y="3264375"/>
            <a:ext cx="1533970" cy="172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98550" y="3282175"/>
            <a:ext cx="1700591" cy="1691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4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527747" y="3282175"/>
            <a:ext cx="1282922" cy="1691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45"/>
          <p:cNvSpPr txBox="1"/>
          <p:nvPr>
            <p:ph type="title"/>
          </p:nvPr>
        </p:nvSpPr>
        <p:spPr>
          <a:xfrm>
            <a:off x="645900" y="3992925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u="sng">
                <a:solidFill>
                  <a:schemeClr val="hlink"/>
                </a:solidFill>
                <a:hlinkClick r:id="rId3"/>
              </a:rPr>
              <a:t>Bits of Gold</a:t>
            </a:r>
            <a:r>
              <a:rPr lang="en" sz="2500"/>
              <a:t>, </a:t>
            </a:r>
            <a:r>
              <a:rPr lang="en" sz="2500" u="sng">
                <a:solidFill>
                  <a:schemeClr val="hlink"/>
                </a:solidFill>
                <a:hlinkClick r:id="rId4"/>
              </a:rPr>
              <a:t>bit2c</a:t>
            </a:r>
            <a:endParaRPr sz="2500"/>
          </a:p>
        </p:txBody>
      </p:sp>
      <p:pic>
        <p:nvPicPr>
          <p:cNvPr id="360" name="Google Shape;360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40938" y="274275"/>
            <a:ext cx="6462125" cy="363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I’m interested...</a:t>
            </a:r>
            <a:endParaRPr/>
          </a:p>
        </p:txBody>
      </p:sp>
      <p:sp>
        <p:nvSpPr>
          <p:cNvPr id="366" name="Google Shape;366;p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Banking on Bitcoin</a:t>
            </a:r>
            <a:r>
              <a:rPr lang="en"/>
              <a:t> - Netflix documentary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4"/>
              </a:rPr>
              <a:t>Bitcoin &amp; Cryptocurrency Technologies</a:t>
            </a:r>
            <a:r>
              <a:rPr lang="en"/>
              <a:t> - Princeton University course on Coursera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5"/>
              </a:rPr>
              <a:t>Satoshi’s white paper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6"/>
              </a:rPr>
              <a:t>CoinDesk</a:t>
            </a:r>
            <a:r>
              <a:rPr lang="en"/>
              <a:t> - News site for crypto. Also has lots of articles explaining concepts.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7"/>
              </a:rPr>
              <a:t>Blockchain</a:t>
            </a:r>
            <a:r>
              <a:rPr lang="en"/>
              <a:t> - Blockchain explorer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8"/>
              </a:rPr>
              <a:t>Beyond the Bitcoin Bubble</a:t>
            </a:r>
            <a:r>
              <a:rPr lang="en"/>
              <a:t> - Recommended NYT article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9"/>
              </a:rPr>
              <a:t>Bitcoin source code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8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Creating a digital currency</a:t>
            </a:r>
            <a:endParaRPr/>
          </a:p>
        </p:txBody>
      </p:sp>
      <p:sp>
        <p:nvSpPr>
          <p:cNvPr id="126" name="Google Shape;126;p18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Bitcoin was not the first attempt at a digital cryptocurrency, but it was the first to solve two major problems.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b="1" lang="en"/>
              <a:t>Digital Scarcity</a:t>
            </a:r>
            <a:br>
              <a:rPr lang="en"/>
            </a:br>
            <a:r>
              <a:rPr lang="en"/>
              <a:t>How are coins created and at what rate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en"/>
              <a:t>Double spend attack</a:t>
            </a:r>
            <a:br>
              <a:rPr lang="en"/>
            </a:br>
            <a:r>
              <a:rPr lang="en"/>
              <a:t>Making sure coins are only spent once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9"/>
          <p:cNvSpPr txBox="1"/>
          <p:nvPr>
            <p:ph type="title"/>
          </p:nvPr>
        </p:nvSpPr>
        <p:spPr>
          <a:xfrm>
            <a:off x="811650" y="799739"/>
            <a:ext cx="6458400" cy="147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The goals of bitcoin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32" name="Google Shape;132;p19"/>
          <p:cNvSpPr txBox="1"/>
          <p:nvPr>
            <p:ph idx="1" type="body"/>
          </p:nvPr>
        </p:nvSpPr>
        <p:spPr>
          <a:xfrm>
            <a:off x="811650" y="2432039"/>
            <a:ext cx="6458400" cy="203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Fully distributed (public ledger - decentralized)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Not based on trust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No middleman (a.k.a. bookkeeper/bank system)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Privacy (pseudonymity - transactions are public, identities are private)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Prerequisites	</a:t>
            </a:r>
            <a:endParaRPr/>
          </a:p>
        </p:txBody>
      </p:sp>
      <p:sp>
        <p:nvSpPr>
          <p:cNvPr id="138" name="Google Shape;138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Cryptographic Hash Functions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evenly distributed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no way of reversing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there’s no way to find a specific hash except for randomly trying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Digital Signatures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Public Key &amp; Private Key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Consists of 3 methods: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GeneratePublicKey()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SignMessage()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VerifyMessage()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Blockchain</a:t>
            </a:r>
            <a:endParaRPr/>
          </a:p>
        </p:txBody>
      </p:sp>
      <p:sp>
        <p:nvSpPr>
          <p:cNvPr id="144" name="Google Shape;144;p21"/>
          <p:cNvSpPr txBox="1"/>
          <p:nvPr>
            <p:ph idx="1" type="body"/>
          </p:nvPr>
        </p:nvSpPr>
        <p:spPr>
          <a:xfrm>
            <a:off x="391675" y="11524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Bitcoin stores all transactions that ever happened on a fully public data-structure called a blockchain.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A blockchain is “just” a </a:t>
            </a:r>
            <a:r>
              <a:rPr b="1" lang="en">
                <a:solidFill>
                  <a:srgbClr val="FFFFFF"/>
                </a:solidFill>
              </a:rPr>
              <a:t>linked-list</a:t>
            </a:r>
            <a:r>
              <a:rPr lang="en"/>
              <a:t>, but with </a:t>
            </a:r>
            <a:r>
              <a:rPr b="1" lang="en">
                <a:solidFill>
                  <a:srgbClr val="FFFFFF"/>
                </a:solidFill>
              </a:rPr>
              <a:t>hash pointers</a:t>
            </a:r>
            <a:r>
              <a:rPr lang="en"/>
              <a:t> (instead of </a:t>
            </a:r>
            <a:r>
              <a:rPr i="1" lang="en"/>
              <a:t>regular pointers</a:t>
            </a:r>
            <a:r>
              <a:rPr lang="en"/>
              <a:t>)</a:t>
            </a:r>
            <a:endParaRPr/>
          </a:p>
        </p:txBody>
      </p:sp>
      <p:grpSp>
        <p:nvGrpSpPr>
          <p:cNvPr id="145" name="Google Shape;145;p21"/>
          <p:cNvGrpSpPr/>
          <p:nvPr/>
        </p:nvGrpSpPr>
        <p:grpSpPr>
          <a:xfrm>
            <a:off x="613025" y="3401575"/>
            <a:ext cx="8299250" cy="1167275"/>
            <a:chOff x="613025" y="3401575"/>
            <a:chExt cx="8299250" cy="1167275"/>
          </a:xfrm>
        </p:grpSpPr>
        <p:sp>
          <p:nvSpPr>
            <p:cNvPr id="146" name="Google Shape;146;p21"/>
            <p:cNvSpPr/>
            <p:nvPr/>
          </p:nvSpPr>
          <p:spPr>
            <a:xfrm>
              <a:off x="613025" y="3401575"/>
              <a:ext cx="1405500" cy="7326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Genesis Block</a:t>
              </a:r>
              <a:endParaRPr/>
            </a:p>
          </p:txBody>
        </p:sp>
        <p:grpSp>
          <p:nvGrpSpPr>
            <p:cNvPr id="147" name="Google Shape;147;p21"/>
            <p:cNvGrpSpPr/>
            <p:nvPr/>
          </p:nvGrpSpPr>
          <p:grpSpPr>
            <a:xfrm>
              <a:off x="2519425" y="3416550"/>
              <a:ext cx="1801800" cy="1152300"/>
              <a:chOff x="2519425" y="3416550"/>
              <a:chExt cx="1801800" cy="1152300"/>
            </a:xfrm>
          </p:grpSpPr>
          <p:sp>
            <p:nvSpPr>
              <p:cNvPr id="148" name="Google Shape;148;p21"/>
              <p:cNvSpPr/>
              <p:nvPr/>
            </p:nvSpPr>
            <p:spPr>
              <a:xfrm>
                <a:off x="2519425" y="3416550"/>
                <a:ext cx="1801800" cy="11523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{ </a:t>
                </a:r>
                <a:r>
                  <a:rPr i="1" lang="en"/>
                  <a:t>transactions…</a:t>
                </a:r>
                <a:r>
                  <a:rPr lang="en"/>
                  <a:t> }</a:t>
                </a:r>
                <a:br>
                  <a:rPr lang="en"/>
                </a:br>
                <a:br>
                  <a:rPr lang="en"/>
                </a:br>
                <a:br>
                  <a:rPr lang="en" sz="1100"/>
                </a:br>
                <a:endParaRPr sz="1100"/>
              </a:p>
            </p:txBody>
          </p:sp>
          <p:cxnSp>
            <p:nvCxnSpPr>
              <p:cNvPr id="149" name="Google Shape;149;p21"/>
              <p:cNvCxnSpPr>
                <a:stCxn id="148" idx="1"/>
              </p:cNvCxnSpPr>
              <p:nvPr/>
            </p:nvCxnSpPr>
            <p:spPr>
              <a:xfrm>
                <a:off x="2519425" y="3992700"/>
                <a:ext cx="18018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0" name="Google Shape;150;p21"/>
              <p:cNvCxnSpPr/>
              <p:nvPr/>
            </p:nvCxnSpPr>
            <p:spPr>
              <a:xfrm>
                <a:off x="2519425" y="4283225"/>
                <a:ext cx="18018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51" name="Google Shape;151;p21"/>
              <p:cNvSpPr txBox="1"/>
              <p:nvPr/>
            </p:nvSpPr>
            <p:spPr>
              <a:xfrm>
                <a:off x="2628900" y="3965150"/>
                <a:ext cx="995400" cy="180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100"/>
                  <a:t>prevBlock</a:t>
                </a:r>
                <a:endParaRPr sz="1100"/>
              </a:p>
            </p:txBody>
          </p:sp>
          <p:sp>
            <p:nvSpPr>
              <p:cNvPr id="152" name="Google Shape;152;p21"/>
              <p:cNvSpPr txBox="1"/>
              <p:nvPr/>
            </p:nvSpPr>
            <p:spPr>
              <a:xfrm>
                <a:off x="2628900" y="4236625"/>
                <a:ext cx="1323900" cy="180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100"/>
                  <a:t>prevBlockHash</a:t>
                </a:r>
                <a:endParaRPr sz="1100"/>
              </a:p>
            </p:txBody>
          </p:sp>
        </p:grpSp>
        <p:grpSp>
          <p:nvGrpSpPr>
            <p:cNvPr id="153" name="Google Shape;153;p21"/>
            <p:cNvGrpSpPr/>
            <p:nvPr/>
          </p:nvGrpSpPr>
          <p:grpSpPr>
            <a:xfrm>
              <a:off x="4805425" y="3416550"/>
              <a:ext cx="1801800" cy="1152300"/>
              <a:chOff x="2519425" y="3416550"/>
              <a:chExt cx="1801800" cy="1152300"/>
            </a:xfrm>
          </p:grpSpPr>
          <p:sp>
            <p:nvSpPr>
              <p:cNvPr id="154" name="Google Shape;154;p21"/>
              <p:cNvSpPr/>
              <p:nvPr/>
            </p:nvSpPr>
            <p:spPr>
              <a:xfrm>
                <a:off x="2519425" y="3416550"/>
                <a:ext cx="1801800" cy="11523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{ </a:t>
                </a:r>
                <a:r>
                  <a:rPr i="1" lang="en"/>
                  <a:t>transactions…</a:t>
                </a:r>
                <a:r>
                  <a:rPr lang="en"/>
                  <a:t> }</a:t>
                </a:r>
                <a:br>
                  <a:rPr lang="en"/>
                </a:br>
                <a:br>
                  <a:rPr lang="en"/>
                </a:br>
                <a:br>
                  <a:rPr lang="en" sz="1100"/>
                </a:br>
                <a:endParaRPr sz="1100"/>
              </a:p>
            </p:txBody>
          </p:sp>
          <p:cxnSp>
            <p:nvCxnSpPr>
              <p:cNvPr id="155" name="Google Shape;155;p21"/>
              <p:cNvCxnSpPr>
                <a:stCxn id="154" idx="1"/>
              </p:cNvCxnSpPr>
              <p:nvPr/>
            </p:nvCxnSpPr>
            <p:spPr>
              <a:xfrm>
                <a:off x="2519425" y="3992700"/>
                <a:ext cx="18018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6" name="Google Shape;156;p21"/>
              <p:cNvCxnSpPr/>
              <p:nvPr/>
            </p:nvCxnSpPr>
            <p:spPr>
              <a:xfrm>
                <a:off x="2519425" y="4283225"/>
                <a:ext cx="18018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57" name="Google Shape;157;p21"/>
              <p:cNvSpPr txBox="1"/>
              <p:nvPr/>
            </p:nvSpPr>
            <p:spPr>
              <a:xfrm>
                <a:off x="2628900" y="3965150"/>
                <a:ext cx="995400" cy="180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100"/>
                  <a:t>prevBlock</a:t>
                </a:r>
                <a:endParaRPr sz="1100"/>
              </a:p>
            </p:txBody>
          </p:sp>
          <p:sp>
            <p:nvSpPr>
              <p:cNvPr id="158" name="Google Shape;158;p21"/>
              <p:cNvSpPr txBox="1"/>
              <p:nvPr/>
            </p:nvSpPr>
            <p:spPr>
              <a:xfrm>
                <a:off x="2628900" y="4236625"/>
                <a:ext cx="1323900" cy="180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100"/>
                  <a:t>prevBlockHash</a:t>
                </a:r>
                <a:endParaRPr sz="1100"/>
              </a:p>
            </p:txBody>
          </p:sp>
        </p:grpSp>
        <p:grpSp>
          <p:nvGrpSpPr>
            <p:cNvPr id="159" name="Google Shape;159;p21"/>
            <p:cNvGrpSpPr/>
            <p:nvPr/>
          </p:nvGrpSpPr>
          <p:grpSpPr>
            <a:xfrm>
              <a:off x="7110475" y="3416550"/>
              <a:ext cx="1801800" cy="1152300"/>
              <a:chOff x="2519425" y="3416550"/>
              <a:chExt cx="1801800" cy="1152300"/>
            </a:xfrm>
          </p:grpSpPr>
          <p:sp>
            <p:nvSpPr>
              <p:cNvPr id="160" name="Google Shape;160;p21"/>
              <p:cNvSpPr/>
              <p:nvPr/>
            </p:nvSpPr>
            <p:spPr>
              <a:xfrm>
                <a:off x="2519425" y="3416550"/>
                <a:ext cx="1801800" cy="11523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{ </a:t>
                </a:r>
                <a:r>
                  <a:rPr i="1" lang="en"/>
                  <a:t>transactions…</a:t>
                </a:r>
                <a:r>
                  <a:rPr lang="en"/>
                  <a:t> }</a:t>
                </a:r>
                <a:br>
                  <a:rPr lang="en"/>
                </a:br>
                <a:br>
                  <a:rPr lang="en"/>
                </a:br>
                <a:br>
                  <a:rPr lang="en" sz="1100"/>
                </a:br>
                <a:endParaRPr sz="1100"/>
              </a:p>
            </p:txBody>
          </p:sp>
          <p:cxnSp>
            <p:nvCxnSpPr>
              <p:cNvPr id="161" name="Google Shape;161;p21"/>
              <p:cNvCxnSpPr>
                <a:stCxn id="160" idx="1"/>
              </p:cNvCxnSpPr>
              <p:nvPr/>
            </p:nvCxnSpPr>
            <p:spPr>
              <a:xfrm>
                <a:off x="2519425" y="3992700"/>
                <a:ext cx="18018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2" name="Google Shape;162;p21"/>
              <p:cNvCxnSpPr/>
              <p:nvPr/>
            </p:nvCxnSpPr>
            <p:spPr>
              <a:xfrm>
                <a:off x="2519425" y="4283225"/>
                <a:ext cx="18018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63" name="Google Shape;163;p21"/>
              <p:cNvSpPr txBox="1"/>
              <p:nvPr/>
            </p:nvSpPr>
            <p:spPr>
              <a:xfrm>
                <a:off x="2628900" y="3965150"/>
                <a:ext cx="995400" cy="180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100"/>
                  <a:t>prevBlock</a:t>
                </a:r>
                <a:endParaRPr sz="1100"/>
              </a:p>
            </p:txBody>
          </p:sp>
          <p:sp>
            <p:nvSpPr>
              <p:cNvPr id="164" name="Google Shape;164;p21"/>
              <p:cNvSpPr txBox="1"/>
              <p:nvPr/>
            </p:nvSpPr>
            <p:spPr>
              <a:xfrm>
                <a:off x="2628900" y="4236625"/>
                <a:ext cx="1323900" cy="180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100"/>
                  <a:t>prevBlockHash</a:t>
                </a:r>
                <a:endParaRPr sz="1100"/>
              </a:p>
            </p:txBody>
          </p:sp>
        </p:grpSp>
        <p:cxnSp>
          <p:nvCxnSpPr>
            <p:cNvPr id="165" name="Google Shape;165;p21"/>
            <p:cNvCxnSpPr/>
            <p:nvPr/>
          </p:nvCxnSpPr>
          <p:spPr>
            <a:xfrm flipH="1">
              <a:off x="4357700" y="4131850"/>
              <a:ext cx="457200" cy="96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66" name="Google Shape;166;p21"/>
            <p:cNvCxnSpPr/>
            <p:nvPr/>
          </p:nvCxnSpPr>
          <p:spPr>
            <a:xfrm flipH="1">
              <a:off x="6653275" y="4131850"/>
              <a:ext cx="457200" cy="96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67" name="Google Shape;167;p21"/>
            <p:cNvCxnSpPr>
              <a:endCxn id="146" idx="3"/>
            </p:cNvCxnSpPr>
            <p:nvPr/>
          </p:nvCxnSpPr>
          <p:spPr>
            <a:xfrm rot="10800000">
              <a:off x="2018525" y="3767875"/>
              <a:ext cx="500700" cy="363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Blockchain</a:t>
            </a:r>
            <a:endParaRPr/>
          </a:p>
        </p:txBody>
      </p:sp>
      <p:sp>
        <p:nvSpPr>
          <p:cNvPr id="173" name="Google Shape;173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 the moment (12/2018) 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There are 553,450 blocks on the blockchain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Each block holds anywhere from 500 to a few thousand transactions (blocks are limited by size, not by # of transactions)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Every ~10 minutes a new block is created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Blockchain</a:t>
            </a:r>
            <a:endParaRPr/>
          </a:p>
        </p:txBody>
      </p:sp>
      <p:sp>
        <p:nvSpPr>
          <p:cNvPr id="179" name="Google Shape;179;p23"/>
          <p:cNvSpPr txBox="1"/>
          <p:nvPr>
            <p:ph idx="1" type="body"/>
          </p:nvPr>
        </p:nvSpPr>
        <p:spPr>
          <a:xfrm>
            <a:off x="311700" y="1152475"/>
            <a:ext cx="8520600" cy="145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Nodes (a.k.a. computers/servers) can connect to the system at any point and disconnect from the system at any point.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Each node holds a copy of the blockchain (or just the headers of it)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All nodes in the system are constantly validating the ‘blockchain’</a:t>
            </a:r>
            <a:br>
              <a:rPr lang="en"/>
            </a:b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